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1"/>
  </p:notesMasterIdLst>
  <p:sldIdLst>
    <p:sldId id="256" r:id="rId2"/>
    <p:sldId id="257" r:id="rId3"/>
    <p:sldId id="258" r:id="rId4"/>
    <p:sldId id="346" r:id="rId5"/>
    <p:sldId id="347" r:id="rId6"/>
    <p:sldId id="348" r:id="rId7"/>
    <p:sldId id="349" r:id="rId8"/>
    <p:sldId id="342" r:id="rId9"/>
    <p:sldId id="286" r:id="rId1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0196C-4980-4AD5-9039-60DEEEA9C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0101C-19EB-482D-9A31-A0FB684309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895CA-4232-4B82-BC8E-C0337F157564}" type="datetimeFigureOut">
              <a:rPr lang="en-CA"/>
              <a:pPr>
                <a:defRPr/>
              </a:pPr>
              <a:t>2021-09-24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95C133-FA4C-46DF-B5FD-BA6C835ED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00F23-D294-4234-B6E2-36107C703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AE226-2135-4161-A244-C6D05335C4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9578-FE63-4D7F-A5B8-743B22952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55002-C62D-4911-A2C0-3FDFA7314F3E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CAA1A030-F19D-4A7B-AE4F-66ED70E34C4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AAFB64C-67A7-4622-9F5D-855F2A72746D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D1B177-C87A-4890-97EB-4AC08A27E37D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7867E168-F64C-49AC-A70D-0F2AFD4B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B385EB0-9340-4FF9-8254-5C06322F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6A81B84-C5B2-4B77-AF54-7433797A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17BE6F-5D2A-4F41-BD52-97A48E471196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047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14DAE1D-460B-4322-980E-E971A7BD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E97F0D9-0519-4F45-B610-74AF9BBE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340A94F-7920-46A8-B33B-C38DC1C3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BC61-DBB9-4617-A91C-A621EFB4F1D3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465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3B34C95F-28A4-463A-9244-38989F0BB9AD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BE3039D-816B-42EC-9DD0-0040893D69EF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EBD6517-C209-467D-9D49-F8A246200A8B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B93E8D-2E07-4DA2-B689-988E1B85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5CA2B3-4692-4171-A689-7278191A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A4CAD8-103D-4C9D-92CF-8C8D9818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F04EE-D820-4D0C-BAA9-4EE9C1F13E0D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2398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">
            <a:extLst>
              <a:ext uri="{FF2B5EF4-FFF2-40B4-BE49-F238E27FC236}">
                <a16:creationId xmlns:a16="http://schemas.microsoft.com/office/drawing/2014/main" id="{79161600-ADE1-4D24-BD4C-30222AEC2652}"/>
              </a:ext>
            </a:extLst>
          </p:cNvPr>
          <p:cNvSpPr>
            <a:spLocks/>
          </p:cNvSpPr>
          <p:nvPr/>
        </p:nvSpPr>
        <p:spPr bwMode="auto">
          <a:xfrm flipH="1">
            <a:off x="9064625" y="2173288"/>
            <a:ext cx="288925" cy="384175"/>
          </a:xfrm>
          <a:custGeom>
            <a:avLst/>
            <a:gdLst>
              <a:gd name="T0" fmla="*/ 25862760 w 21600"/>
              <a:gd name="T1" fmla="*/ 60968039 h 21600"/>
              <a:gd name="T2" fmla="*/ 25862760 w 21600"/>
              <a:gd name="T3" fmla="*/ 60968039 h 21600"/>
              <a:gd name="T4" fmla="*/ 25862760 w 21600"/>
              <a:gd name="T5" fmla="*/ 60968039 h 21600"/>
              <a:gd name="T6" fmla="*/ 25862760 w 21600"/>
              <a:gd name="T7" fmla="*/ 6096803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3" name="Cabedge_carrot_trans.png">
            <a:extLst>
              <a:ext uri="{FF2B5EF4-FFF2-40B4-BE49-F238E27FC236}">
                <a16:creationId xmlns:a16="http://schemas.microsoft.com/office/drawing/2014/main" id="{811E9CF9-1B8A-4403-A6EC-BA009459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398588"/>
            <a:ext cx="11303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0">
            <a:extLst>
              <a:ext uri="{FF2B5EF4-FFF2-40B4-BE49-F238E27FC236}">
                <a16:creationId xmlns:a16="http://schemas.microsoft.com/office/drawing/2014/main" id="{ADB1A170-2986-46BB-B1B6-5B7C3D5D5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CE8BB-69D1-498E-B0B4-C0A224AE6C6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183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035E332-AA2E-40D8-9274-7F57E160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CC8C7E6-F430-4636-9934-A3D2BF82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BB83FC6-B244-4AD2-875B-B8A185FF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3896-C154-42B7-BA03-967FCA764646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7486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A3E1D2E-60D7-4027-A0D8-F671B0E6E784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B94D144-61EC-42FC-888D-3408398AA469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3A56211-3457-4DF4-B32D-D62B38BD1DC1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6D99B398-6E15-45BF-97F4-3A30796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7E8BE40-9E21-4782-A3F2-6689E77E7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5155E153-65D8-43F6-9B29-B247CBA9C98B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DA84366-D35C-4328-BB50-F01EDBD467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31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84B514CB-10CA-4C6C-B2F6-B6022141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483F426-B8B7-4648-B694-011314B89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CBDB4E-CEEF-4D52-8ECA-A3F4B28284BF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FF70971-B3E3-4A03-A482-F2B4A89049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900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FB32799-F209-48E9-A8D0-36A355DD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5DFC83E-2C31-4ACC-B9D0-4FBA5769E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5C6CE-8479-4A19-B77C-20A04E7F3493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85981BC-8B66-453A-9B87-2CE96C4B21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04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F7672DA-E8A9-4574-83B9-812988DA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0B100C6-9241-453D-B6CA-4F989DEC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11E8FFE-2EEA-4CAC-9114-99F465D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C138-9597-4F74-BDCB-6A262693CBE9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60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20670-53A1-4F32-8511-B009FF16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5F185-DCFB-4AD7-9C22-D737FEFA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CCCD5-656A-4AED-A2AC-5D4538C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8A653-69F6-4741-8EA7-A5B7D7B80323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5635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09443D5-F64A-4DA5-AD83-F5101120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31C370-80DA-4ABC-BD17-D7878B60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AF69B7B-3431-41C5-897E-DAB676F7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1E67-DD67-431E-BC35-D04D53D6D9EB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91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1E833196-323F-453C-A479-3B3672F1A2AF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7F2967F-E062-499E-B7A7-2466C75D66CD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016126-9CF5-41CB-A084-1551788733CC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ED76BCF-75D8-479F-96FA-4922D84653B4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9EE0A80-B007-4A2B-8D4F-FD75F790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C269EE88-820B-4687-BDE4-00B420A3B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81C59FF5-F004-4A60-970C-4897B29FAB38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7BDCF5B-D106-4B6B-BC8A-8EDA9D47B9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18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C0168274-470A-4085-AA38-8872BE3D85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F9934A94-CAFC-4D7F-8F90-00467C163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7A8ABF0-9AAF-42D2-A97D-C4CFD4F70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EC1BF-ABFF-478D-9650-8AC77E878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E4958-9118-4BF6-8ED9-77CBECCE3BF9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ED3D-BC2D-446F-9D00-9CEEA0337EDC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B9245-32E0-45CF-82F2-D3815F554057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DFAE343-3D54-4F32-A6DF-0AC39FA3D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128541-51A0-4521-9E7F-19867BB3C18F}" type="slidenum">
              <a:rPr lang="en-CA" altLang="en-US"/>
              <a:pPr>
                <a:defRPr/>
              </a:pPr>
              <a:t>‹Nr.›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2" r:id="rId2"/>
    <p:sldLayoutId id="2147484727" r:id="rId3"/>
    <p:sldLayoutId id="2147484728" r:id="rId4"/>
    <p:sldLayoutId id="2147484729" r:id="rId5"/>
    <p:sldLayoutId id="2147484723" r:id="rId6"/>
    <p:sldLayoutId id="2147484730" r:id="rId7"/>
    <p:sldLayoutId id="2147484724" r:id="rId8"/>
    <p:sldLayoutId id="2147484731" r:id="rId9"/>
    <p:sldLayoutId id="2147484725" r:id="rId10"/>
    <p:sldLayoutId id="2147484732" r:id="rId11"/>
    <p:sldLayoutId id="2147484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978326-795F-417B-9A4F-0DB1B3AE24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424863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/>
              <a:t>Hotel Revenue Management</a:t>
            </a:r>
            <a:br>
              <a:rPr lang="en-CA" dirty="0"/>
            </a:br>
            <a:r>
              <a:rPr lang="en-CA" dirty="0"/>
              <a:t>Part 2 (PPT 1)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D698EAB-1E61-476B-8F93-ED34671DC7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CA" sz="6600"/>
              <a:t>Measurement</a:t>
            </a:r>
          </a:p>
        </p:txBody>
      </p:sp>
      <p:pic>
        <p:nvPicPr>
          <p:cNvPr id="13316" name="Picture 4" descr="C:\Documents and Settings\hassiba\Local Settings\Temporary Internet Files\Content.IE5\4C60093M\MC900441308[1].png">
            <a:extLst>
              <a:ext uri="{FF2B5EF4-FFF2-40B4-BE49-F238E27FC236}">
                <a16:creationId xmlns:a16="http://schemas.microsoft.com/office/drawing/2014/main" id="{EEAA96AC-5916-44D2-8FDF-86CD3257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708275"/>
            <a:ext cx="3463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6CD4BD2-9223-4178-9996-C1AD3BB085C5}"/>
              </a:ext>
            </a:extLst>
          </p:cNvPr>
          <p:cNvSpPr/>
          <p:nvPr/>
        </p:nvSpPr>
        <p:spPr>
          <a:xfrm>
            <a:off x="179388" y="3429000"/>
            <a:ext cx="5040312" cy="23034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CA" sz="2400" dirty="0"/>
              <a:t>“</a:t>
            </a:r>
            <a:r>
              <a:rPr lang="en-US" sz="2400" dirty="0"/>
              <a:t>The only way to tell if a hotel property underperforms or not is to calculate some key indicators that provide a meaningful measurement of a hotel’s performance.”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0E9EC9A2-479E-4C52-B094-FAF744CDBB6E}"/>
              </a:ext>
            </a:extLst>
          </p:cNvPr>
          <p:cNvSpPr/>
          <p:nvPr/>
        </p:nvSpPr>
        <p:spPr>
          <a:xfrm>
            <a:off x="323850" y="2349500"/>
            <a:ext cx="6408738" cy="8620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CA" sz="2400" dirty="0"/>
              <a:t>“You can’t manage what you cannot measure”</a:t>
            </a:r>
            <a:endParaRPr lang="en-US" sz="2400" dirty="0"/>
          </a:p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2BF761-641F-4820-BEFE-FBE6DE46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4" name="Picture 6" descr="http://www.mauibeachwedding.net/hotels/koolinaresort/koolinaresort.jpg">
            <a:extLst>
              <a:ext uri="{FF2B5EF4-FFF2-40B4-BE49-F238E27FC236}">
                <a16:creationId xmlns:a16="http://schemas.microsoft.com/office/drawing/2014/main" id="{F19BC463-8CFE-44FC-9FF3-8E26C7D0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060848"/>
            <a:ext cx="8712968" cy="4314826"/>
          </a:xfrm>
          <a:prstGeom prst="rect">
            <a:avLst/>
          </a:prstGeom>
          <a:noFill/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397CDD92-02A1-48BF-9BD9-E9FB3CCBBE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8401050" cy="4638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CA" altLang="en-US"/>
              <a:t> Look at your historical data to improve profitability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/>
          </a:p>
          <a:p>
            <a:pPr eaLnBrk="1" hangingPunct="1"/>
            <a:r>
              <a:rPr lang="en-CA" altLang="en-US"/>
              <a:t>New hotels should look at comparable hotels</a:t>
            </a:r>
          </a:p>
        </p:txBody>
      </p:sp>
      <p:pic>
        <p:nvPicPr>
          <p:cNvPr id="14341" name="Picture 4" descr="C:\Documents and Settings\hassiba\Local Settings\Temporary Internet Files\Content.IE5\39M2F25W\MC900435278[1].wmf">
            <a:extLst>
              <a:ext uri="{FF2B5EF4-FFF2-40B4-BE49-F238E27FC236}">
                <a16:creationId xmlns:a16="http://schemas.microsoft.com/office/drawing/2014/main" id="{D52385C7-7641-41E1-BC7F-8297A399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8913"/>
            <a:ext cx="282257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http://www.bestwaytoinvest.com/UserFiles/Image/revenue.jpg">
            <a:extLst>
              <a:ext uri="{FF2B5EF4-FFF2-40B4-BE49-F238E27FC236}">
                <a16:creationId xmlns:a16="http://schemas.microsoft.com/office/drawing/2014/main" id="{4B4FBC9D-C42B-42F0-BE5E-B77517B5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484784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83F3AAFE-0628-496B-9646-C21C139C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CA" altLang="en-US" u="sng"/>
              <a:t>Revenue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BEC914-2694-4170-A8A7-DA112279606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0" y="1428750"/>
            <a:ext cx="9144000" cy="44116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Quarterly, monthly, weekly, or daily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CA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To have integrity, be consistent with working with data (e.g. room nights, number of guests, etc)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CA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Compare your records with your historical data or with your budget.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CA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CA" dirty="0"/>
              <a:t>Know your revenue in details (e.g. revenue from other departments, even revenue from different room types)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54A5B53C-9383-4B8D-B5B6-304C8396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DD6F7-2D55-4DBA-8B72-5DEC1633CF56}"/>
              </a:ext>
            </a:extLst>
          </p:cNvPr>
          <p:cNvSpPr txBox="1"/>
          <p:nvPr/>
        </p:nvSpPr>
        <p:spPr>
          <a:xfrm>
            <a:off x="509174" y="2542454"/>
            <a:ext cx="3342746" cy="2154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Available Rooms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2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Occupied Rooms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Room Revenue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5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D03D8615-FE2D-457A-ABBD-51F901A1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857250"/>
            <a:ext cx="9447213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83F7-E1CA-409D-8134-71DE09D36A7E}"/>
              </a:ext>
            </a:extLst>
          </p:cNvPr>
          <p:cNvSpPr txBox="1"/>
          <p:nvPr/>
        </p:nvSpPr>
        <p:spPr>
          <a:xfrm>
            <a:off x="509174" y="2830994"/>
            <a:ext cx="1869695" cy="1577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6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Available Rooms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65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65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Occupied Rooms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65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6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Room Revenue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5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725D3-2E1E-44AC-9A66-5505E28A9D17}"/>
              </a:ext>
            </a:extLst>
          </p:cNvPr>
          <p:cNvSpPr txBox="1"/>
          <p:nvPr/>
        </p:nvSpPr>
        <p:spPr>
          <a:xfrm>
            <a:off x="1804439" y="2273430"/>
            <a:ext cx="540277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5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Available Rooms   </a:t>
            </a:r>
            <a:r>
              <a:rPr lang="en-US" sz="15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Occupied Rooms   </a:t>
            </a:r>
            <a:r>
              <a:rPr lang="en-US" sz="15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Room Revenue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4020F7-7A61-4634-9B96-48FB4ABAA61D}"/>
              </a:ext>
            </a:extLst>
          </p:cNvPr>
          <p:cNvGraphicFramePr>
            <a:graphicFrameLocks noGrp="1"/>
          </p:cNvGraphicFramePr>
          <p:nvPr/>
        </p:nvGraphicFramePr>
        <p:xfrm>
          <a:off x="2732484" y="2773286"/>
          <a:ext cx="4607720" cy="14831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147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0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0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C7D25-6D61-45AE-8EA1-AF93195AF74B}"/>
              </a:ext>
            </a:extLst>
          </p:cNvPr>
          <p:cNvCxnSpPr>
            <a:cxnSpLocks/>
          </p:cNvCxnSpPr>
          <p:nvPr/>
        </p:nvCxnSpPr>
        <p:spPr>
          <a:xfrm>
            <a:off x="2516188" y="3030538"/>
            <a:ext cx="168116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EA9BA9-1C60-4769-832B-4D2EBE82FA54}"/>
              </a:ext>
            </a:extLst>
          </p:cNvPr>
          <p:cNvCxnSpPr>
            <a:cxnSpLocks/>
          </p:cNvCxnSpPr>
          <p:nvPr/>
        </p:nvCxnSpPr>
        <p:spPr>
          <a:xfrm>
            <a:off x="4895850" y="2543175"/>
            <a:ext cx="0" cy="21907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FB1F5E6-EF57-4746-A4EE-C70132617164}"/>
              </a:ext>
            </a:extLst>
          </p:cNvPr>
          <p:cNvSpPr/>
          <p:nvPr/>
        </p:nvSpPr>
        <p:spPr>
          <a:xfrm>
            <a:off x="4227444" y="2797186"/>
            <a:ext cx="1553818" cy="446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200" dirty="0"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Occupancy Percent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FE70E-29EE-4E10-9A28-58E29D6BC46F}"/>
              </a:ext>
            </a:extLst>
          </p:cNvPr>
          <p:cNvSpPr/>
          <p:nvPr/>
        </p:nvSpPr>
        <p:spPr>
          <a:xfrm>
            <a:off x="5811078" y="3290555"/>
            <a:ext cx="1529126" cy="446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200" dirty="0"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Average Daily Rate (ADR)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69D26F-1462-4541-A3A5-C2B85735679D}"/>
              </a:ext>
            </a:extLst>
          </p:cNvPr>
          <p:cNvSpPr/>
          <p:nvPr/>
        </p:nvSpPr>
        <p:spPr>
          <a:xfrm>
            <a:off x="5811078" y="2797186"/>
            <a:ext cx="1529126" cy="446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25" dirty="0"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Revenue Per Available Room (RevPAR)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98B77A78-D770-49A2-99D4-19D19B42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857250"/>
            <a:ext cx="9275763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6D0FF-EA8D-45C1-84DF-1FA40088A49E}"/>
              </a:ext>
            </a:extLst>
          </p:cNvPr>
          <p:cNvSpPr txBox="1"/>
          <p:nvPr/>
        </p:nvSpPr>
        <p:spPr>
          <a:xfrm>
            <a:off x="669908" y="2062840"/>
            <a:ext cx="631667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Occupancy % = Rooms Occupied 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÷</a:t>
            </a: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 Rooms Available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5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87AB3-AB7A-4B7E-BE0F-8D660377DE9D}"/>
              </a:ext>
            </a:extLst>
          </p:cNvPr>
          <p:cNvSpPr txBox="1"/>
          <p:nvPr/>
        </p:nvSpPr>
        <p:spPr>
          <a:xfrm>
            <a:off x="1928813" y="2983735"/>
            <a:ext cx="5057774" cy="1738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If your hotel has 120 rooms and you sold 60 last night, your occupancy is: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60 / 120 or 50%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You sold half your rooms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FBBA876E-A3C1-43A3-B042-88CBB988E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275763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3EB5E-BDBC-418B-9310-FBC88BBBD3B1}"/>
              </a:ext>
            </a:extLst>
          </p:cNvPr>
          <p:cNvSpPr txBox="1"/>
          <p:nvPr/>
        </p:nvSpPr>
        <p:spPr>
          <a:xfrm>
            <a:off x="669907" y="2062840"/>
            <a:ext cx="695961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Average Daily Rate (ADR) = Room Revenue </a:t>
            </a:r>
            <a:r>
              <a:rPr lang="en-US" altLang="x-none" dirty="0">
                <a:solidFill>
                  <a:schemeClr val="bg1"/>
                </a:solidFill>
                <a:ea typeface="ＭＳ Ｐゴシック" charset="-128"/>
              </a:rPr>
              <a:t>÷</a:t>
            </a: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 Occupied Rooms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5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97A12-D26E-4311-BD73-EFA71BCD4BD7}"/>
              </a:ext>
            </a:extLst>
          </p:cNvPr>
          <p:cNvSpPr txBox="1"/>
          <p:nvPr/>
        </p:nvSpPr>
        <p:spPr>
          <a:xfrm>
            <a:off x="1928813" y="2845236"/>
            <a:ext cx="5057774" cy="2015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8100" tIns="38100" rIns="38100" bIns="38100" spcCol="3810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If your hotel had $2,038 in Room Revenue last night, and you sold 14 rooms, you had an ADR of $145.57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2,038 / 14  is $145.57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halkboard" charset="0"/>
              <a:ea typeface="Chalkboard" charset="0"/>
              <a:cs typeface="Chalkboard" charset="0"/>
              <a:sym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lkboard" charset="0"/>
                <a:ea typeface="Chalkboard" charset="0"/>
                <a:cs typeface="Chalkboard" charset="0"/>
                <a:sym typeface="Calibri"/>
              </a:rPr>
              <a:t>The Average Guest paid $145.57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7093DF8-F2C0-4968-90D5-AC62FDA33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measures …</a:t>
            </a:r>
            <a:r>
              <a:rPr lang="en-C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 is the key!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2C35238-35DF-4A2B-99F4-56C01CA155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/>
              <a:t>ProPAR = Profit Per Available Room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REVPAG = Revenue Per Available Guest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>
                <a:solidFill>
                  <a:schemeClr val="folHlink"/>
                </a:solidFill>
              </a:rPr>
              <a:t>		</a:t>
            </a:r>
            <a:r>
              <a:rPr lang="en-CA" altLang="en-US">
                <a:solidFill>
                  <a:srgbClr val="FF0000"/>
                </a:solidFill>
              </a:rPr>
              <a:t>Total revenue </a:t>
            </a:r>
            <a:r>
              <a:rPr lang="en-US" altLang="en-US">
                <a:solidFill>
                  <a:srgbClr val="FF0000"/>
                </a:solidFill>
              </a:rPr>
              <a:t>/ number of guests</a:t>
            </a:r>
            <a:endParaRPr lang="en-CA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Challenges with REVPAG: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Integrity of the house count</a:t>
            </a:r>
            <a:r>
              <a:rPr lang="en-CA" altLang="en-US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F&amp;B revenues from outside customers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Revenues from banquets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/>
              <a:t>TotRevPASF (Total revenue per available square foot)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03B5D3D-AB48-498D-BB0F-862CF2F5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CA" altLang="en-US" u="sng"/>
              <a:t>Measurement Challenges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324EC6C-DF7E-4A58-B004-7360D5FD4C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CA" altLang="en-US"/>
              <a:t>Measuring performance before and after the implementation of RM.</a:t>
            </a:r>
          </a:p>
          <a:p>
            <a:pPr eaLnBrk="1" hangingPunct="1"/>
            <a:r>
              <a:rPr lang="en-CA" altLang="en-US"/>
              <a:t>Comparing results to another hotel.</a:t>
            </a:r>
          </a:p>
          <a:p>
            <a:pPr eaLnBrk="1" hangingPunct="1"/>
            <a:r>
              <a:rPr lang="en-CA" altLang="en-US"/>
              <a:t>Comparing results with market averages.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4483</TotalTime>
  <Words>332</Words>
  <Application>Microsoft Office PowerPoint</Application>
  <PresentationFormat>Bildschirmpräsentation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Tw Cen MT</vt:lpstr>
      <vt:lpstr>Wingdings</vt:lpstr>
      <vt:lpstr>Wingdings 2</vt:lpstr>
      <vt:lpstr>Calibri</vt:lpstr>
      <vt:lpstr>ＭＳ Ｐゴシック</vt:lpstr>
      <vt:lpstr>Mangal</vt:lpstr>
      <vt:lpstr>Times New Roman</vt:lpstr>
      <vt:lpstr>Median</vt:lpstr>
      <vt:lpstr>Hotel Revenue Management Part 2 (PPT 1)</vt:lpstr>
      <vt:lpstr>PowerPoint-Präsentation</vt:lpstr>
      <vt:lpstr>Revenue</vt:lpstr>
      <vt:lpstr>PowerPoint-Präsentation</vt:lpstr>
      <vt:lpstr>PowerPoint-Präsentation</vt:lpstr>
      <vt:lpstr>PowerPoint-Präsentation</vt:lpstr>
      <vt:lpstr>PowerPoint-Präsentation</vt:lpstr>
      <vt:lpstr>Other measures …consistency is the key!</vt:lpstr>
      <vt:lpstr>Measurement Challenges</vt:lpstr>
    </vt:vector>
  </TitlesOfParts>
  <Company>Malaspina University-College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Ashraf Hassib</dc:creator>
  <cp:lastModifiedBy>Goecke, Robert</cp:lastModifiedBy>
  <cp:revision>215</cp:revision>
  <dcterms:created xsi:type="dcterms:W3CDTF">2008-09-03T18:30:35Z</dcterms:created>
  <dcterms:modified xsi:type="dcterms:W3CDTF">2021-09-24T16:11:33Z</dcterms:modified>
</cp:coreProperties>
</file>